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1" r:id="rId3"/>
    <p:sldId id="292" r:id="rId4"/>
    <p:sldId id="293" r:id="rId5"/>
    <p:sldId id="279" r:id="rId6"/>
    <p:sldId id="281" r:id="rId7"/>
    <p:sldId id="283" r:id="rId8"/>
    <p:sldId id="282" r:id="rId9"/>
    <p:sldId id="288" r:id="rId10"/>
    <p:sldId id="301" r:id="rId11"/>
    <p:sldId id="290" r:id="rId12"/>
    <p:sldId id="262" r:id="rId13"/>
    <p:sldId id="294" r:id="rId14"/>
    <p:sldId id="295" r:id="rId15"/>
    <p:sldId id="298" r:id="rId16"/>
    <p:sldId id="296" r:id="rId17"/>
    <p:sldId id="300" r:id="rId18"/>
    <p:sldId id="299" r:id="rId19"/>
    <p:sldId id="278" r:id="rId20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gt Löfstedt" initials="BL" lastIdx="2" clrIdx="0">
    <p:extLst>
      <p:ext uri="{19B8F6BF-5375-455C-9EA6-DF929625EA0E}">
        <p15:presenceInfo xmlns:p15="http://schemas.microsoft.com/office/powerpoint/2012/main" userId="S-1-5-21-1893528715-2786651124-1627202250-5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849"/>
    <a:srgbClr val="25316A"/>
    <a:srgbClr val="575756"/>
    <a:srgbClr val="122172"/>
    <a:srgbClr val="003399"/>
    <a:srgbClr val="1E3386"/>
    <a:srgbClr val="C2C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929"/>
  </p:normalViewPr>
  <p:slideViewPr>
    <p:cSldViewPr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FF3CD33-0DBA-44AF-87FC-034792F0B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5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DE90454-2A33-4A81-A2F8-CB1BC02C5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4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435" y="2705144"/>
            <a:ext cx="10270165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sv-SE" noProof="0" dirty="0" smtClean="0"/>
              <a:t>Klicka för att ange presentationens titel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5318" y="4437112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57575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noProof="0" dirty="0" smtClean="0"/>
              <a:t>Klicka för att ange underrubrik, ditt namn, etc. – valfritt</a:t>
            </a:r>
            <a:endParaRPr lang="sv-S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00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6" y="1981200"/>
            <a:ext cx="10270165" cy="41148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 smtClean="0"/>
              <a:t>Klicka för att ändra</a:t>
            </a:r>
          </a:p>
          <a:p>
            <a:pPr lvl="1"/>
            <a:r>
              <a:rPr lang="sv-SE" noProof="0" dirty="0" smtClean="0"/>
              <a:t>Andra nivån</a:t>
            </a:r>
          </a:p>
          <a:p>
            <a:pPr lvl="2"/>
            <a:r>
              <a:rPr lang="sv-SE" noProof="0" dirty="0" smtClean="0"/>
              <a:t>Tredje nivån</a:t>
            </a:r>
          </a:p>
          <a:p>
            <a:pPr lvl="3"/>
            <a:r>
              <a:rPr lang="sv-SE" noProof="0" dirty="0" smtClean="0"/>
              <a:t>Fjärde nivån</a:t>
            </a:r>
          </a:p>
          <a:p>
            <a:pPr lvl="4"/>
            <a:r>
              <a:rPr lang="sv-SE" noProof="0" dirty="0" smtClean="0"/>
              <a:t>Femte nivån</a:t>
            </a:r>
            <a:endParaRPr lang="sv-SE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007436" y="762000"/>
            <a:ext cx="10270165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dirty="0" smtClean="0"/>
              <a:t>Klicka för att ange rubrik</a:t>
            </a:r>
            <a:endParaRPr lang="sv-SE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246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436" y="762000"/>
            <a:ext cx="10270165" cy="1143000"/>
          </a:xfrm>
        </p:spPr>
        <p:txBody>
          <a:bodyPr/>
          <a:lstStyle>
            <a:lvl1pPr>
              <a:defRPr>
                <a:solidFill>
                  <a:srgbClr val="25316A"/>
                </a:solidFill>
              </a:defRPr>
            </a:lvl1pPr>
          </a:lstStyle>
          <a:p>
            <a:r>
              <a:rPr lang="sv-SE" noProof="0" dirty="0" smtClean="0"/>
              <a:t>Klicka för att ange rubrik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436" y="1981200"/>
            <a:ext cx="4986965" cy="41148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dirty="0" smtClean="0"/>
              <a:t>Klicka för att ändra</a:t>
            </a:r>
          </a:p>
          <a:p>
            <a:pPr lvl="1"/>
            <a:r>
              <a:rPr lang="sv-SE" noProof="0" dirty="0" smtClean="0"/>
              <a:t>Andra nivån</a:t>
            </a:r>
          </a:p>
          <a:p>
            <a:pPr lvl="2"/>
            <a:r>
              <a:rPr lang="sv-SE" noProof="0" dirty="0" smtClean="0"/>
              <a:t>Tredje nivån</a:t>
            </a:r>
          </a:p>
          <a:p>
            <a:pPr lvl="3"/>
            <a:r>
              <a:rPr lang="sv-SE" noProof="0" dirty="0" smtClean="0"/>
              <a:t>Fjärde nivån</a:t>
            </a:r>
          </a:p>
          <a:p>
            <a:pPr lvl="4"/>
            <a:r>
              <a:rPr lang="sv-SE" noProof="0" dirty="0" smtClean="0"/>
              <a:t>Femte nivån</a:t>
            </a:r>
            <a:endParaRPr lang="sv-S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dirty="0" smtClean="0"/>
              <a:t>Klicka för att ändra</a:t>
            </a:r>
          </a:p>
          <a:p>
            <a:pPr lvl="1"/>
            <a:r>
              <a:rPr lang="sv-SE" noProof="0" dirty="0" smtClean="0"/>
              <a:t>Andra nivån</a:t>
            </a:r>
          </a:p>
          <a:p>
            <a:pPr lvl="2"/>
            <a:r>
              <a:rPr lang="sv-SE" noProof="0" dirty="0" smtClean="0"/>
              <a:t>Tredje nivån</a:t>
            </a:r>
          </a:p>
          <a:p>
            <a:pPr lvl="3"/>
            <a:r>
              <a:rPr lang="sv-SE" noProof="0" dirty="0" smtClean="0"/>
              <a:t>Fjärde nivån</a:t>
            </a:r>
          </a:p>
          <a:p>
            <a:pPr lvl="4"/>
            <a:r>
              <a:rPr lang="sv-SE" noProof="0" dirty="0" smtClean="0"/>
              <a:t>Femte nivån</a:t>
            </a:r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2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3" y="2924944"/>
            <a:ext cx="10270067" cy="11430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sv-SE" noProof="0" dirty="0" smtClean="0"/>
              <a:t>Klicka för att ange underrubrik</a:t>
            </a:r>
            <a:endParaRPr lang="sv-S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607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78346" y="3068960"/>
            <a:ext cx="3291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22172"/>
                </a:solidFill>
                <a:latin typeface="+mn-lt"/>
              </a:rPr>
              <a:t>www.opsis.se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26406" y="6531721"/>
            <a:ext cx="7632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rgbClr val="575756"/>
                </a:solidFill>
                <a:latin typeface="+mn-lt"/>
              </a:rPr>
              <a:t>OPSIS, </a:t>
            </a:r>
            <a:r>
              <a:rPr lang="sv-SE" sz="800" dirty="0" err="1" smtClean="0">
                <a:solidFill>
                  <a:srgbClr val="575756"/>
                </a:solidFill>
                <a:latin typeface="+mn-lt"/>
              </a:rPr>
              <a:t>LiquidLINE</a:t>
            </a:r>
            <a:r>
              <a:rPr lang="sv-SE" sz="800" dirty="0" smtClean="0">
                <a:solidFill>
                  <a:srgbClr val="575756"/>
                </a:solidFill>
                <a:latin typeface="+mn-lt"/>
              </a:rPr>
              <a:t> och OPSIS-logotypen är antingen varumärken eller registrerade varumärken som ägs av Opsis Aktiebolag</a:t>
            </a:r>
            <a:r>
              <a:rPr lang="sv-SE" sz="800" baseline="0" dirty="0" smtClean="0">
                <a:solidFill>
                  <a:srgbClr val="575756"/>
                </a:solidFill>
                <a:latin typeface="+mn-lt"/>
              </a:rPr>
              <a:t> </a:t>
            </a:r>
            <a:r>
              <a:rPr lang="en-US" sz="800" baseline="0" dirty="0" smtClean="0">
                <a:solidFill>
                  <a:srgbClr val="575756"/>
                </a:solidFill>
                <a:latin typeface="+mn-lt"/>
              </a:rPr>
              <a:t>(</a:t>
            </a:r>
            <a:r>
              <a:rPr lang="en-US" sz="800" dirty="0" smtClean="0">
                <a:solidFill>
                  <a:srgbClr val="575756"/>
                </a:solidFill>
                <a:latin typeface="+mn-lt"/>
              </a:rPr>
              <a:t>OPSIS AB).</a:t>
            </a:r>
            <a:endParaRPr lang="sv-SE" sz="800" dirty="0">
              <a:solidFill>
                <a:srgbClr val="5757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52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6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762000"/>
            <a:ext cx="10270067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  <a:endParaRPr lang="en-US" altLang="sv-S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1981200"/>
            <a:ext cx="102700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dirty="0" smtClean="0"/>
              <a:t>Edit Master text styles</a:t>
            </a:r>
          </a:p>
          <a:p>
            <a:pPr lvl="1"/>
            <a:r>
              <a:rPr lang="en-US" altLang="sv-SE" dirty="0" smtClean="0"/>
              <a:t>Second level</a:t>
            </a:r>
          </a:p>
          <a:p>
            <a:pPr lvl="2"/>
            <a:r>
              <a:rPr lang="en-US" altLang="sv-SE" dirty="0" smtClean="0"/>
              <a:t>Third level</a:t>
            </a:r>
          </a:p>
          <a:p>
            <a:pPr lvl="3"/>
            <a:r>
              <a:rPr lang="en-US" altLang="sv-SE" dirty="0" smtClean="0"/>
              <a:t>Fourth level</a:t>
            </a:r>
          </a:p>
          <a:p>
            <a:pPr lvl="4"/>
            <a:r>
              <a:rPr lang="en-US" altLang="sv-SE" dirty="0" smtClean="0"/>
              <a:t>Fifth level</a:t>
            </a:r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" y="476251"/>
            <a:ext cx="41148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476250"/>
            <a:ext cx="12192000" cy="0"/>
          </a:xfrm>
          <a:prstGeom prst="line">
            <a:avLst/>
          </a:prstGeom>
          <a:ln>
            <a:solidFill>
              <a:srgbClr val="253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453188"/>
            <a:ext cx="12192000" cy="0"/>
          </a:xfrm>
          <a:prstGeom prst="line">
            <a:avLst/>
          </a:prstGeom>
          <a:ln>
            <a:solidFill>
              <a:srgbClr val="253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552384" y="334964"/>
            <a:ext cx="1919949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2400"/>
          </a:p>
        </p:txBody>
      </p:sp>
      <p:pic>
        <p:nvPicPr>
          <p:cNvPr id="1032" name="Picture 9" descr="G:\Information\Logotyper\Opsislogo_tif\OPSIS-logo_60mm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611" y="327713"/>
            <a:ext cx="1512989" cy="2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9337" y="6537615"/>
            <a:ext cx="11953328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575756"/>
                </a:solidFill>
                <a:latin typeface="+mn-lt"/>
              </a:defRPr>
            </a:lvl1pPr>
          </a:lstStyle>
          <a:p>
            <a:r>
              <a:rPr lang="sv-SE" smtClean="0"/>
              <a:t>© OPSIS AB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6" r:id="rId5"/>
    <p:sldLayoutId id="21474836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531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5316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5316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5316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5316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50825" indent="-25082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508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63600" indent="-2508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50938" indent="-25082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03350" indent="-25082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aturvardsverket.se/realtidsdatalu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23661" y="2009915"/>
            <a:ext cx="10270165" cy="1470025"/>
          </a:xfrm>
        </p:spPr>
        <p:txBody>
          <a:bodyPr/>
          <a:lstStyle/>
          <a:p>
            <a:r>
              <a:rPr lang="sv-SE" dirty="0" smtClean="0"/>
              <a:t>OPSIS MÄTTJÄNST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Dalarnas Luftvårdsförbund</a:t>
            </a:r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91544" y="4653136"/>
            <a:ext cx="8534400" cy="1008112"/>
          </a:xfrm>
        </p:spPr>
        <p:txBody>
          <a:bodyPr/>
          <a:lstStyle/>
          <a:p>
            <a:r>
              <a:rPr lang="sv-SE" dirty="0" smtClean="0"/>
              <a:t>Ulf Gustavsson</a:t>
            </a:r>
          </a:p>
          <a:p>
            <a:r>
              <a:rPr lang="sv-SE" dirty="0" smtClean="0"/>
              <a:t>Produkt ansvarig för RDE och 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Sveriges stationer.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918718" y="1425144"/>
            <a:ext cx="5969370" cy="995744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918718" y="1376687"/>
            <a:ext cx="5393306" cy="10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360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0938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033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kern="0" dirty="0" smtClean="0"/>
              <a:t>Se </a:t>
            </a:r>
            <a:r>
              <a:rPr lang="sv-SE" kern="0" dirty="0" err="1" smtClean="0"/>
              <a:t>Naturvårdsverekets</a:t>
            </a:r>
            <a:r>
              <a:rPr lang="sv-SE" kern="0" dirty="0" smtClean="0"/>
              <a:t> hemsida.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http://www.naturvardsverket.se/realtidsdataluft</a:t>
            </a:r>
            <a:endParaRPr lang="sv-SE" kern="0" dirty="0"/>
          </a:p>
          <a:p>
            <a:pPr marL="0" indent="0">
              <a:buNone/>
            </a:pPr>
            <a:endParaRPr lang="sv-SE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47" y="2514600"/>
            <a:ext cx="4686473" cy="3500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9" y="2420888"/>
            <a:ext cx="4420716" cy="38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7635" y="1301113"/>
            <a:ext cx="10057115" cy="5080215"/>
          </a:xfrm>
        </p:spPr>
        <p:txBody>
          <a:bodyPr/>
          <a:lstStyle/>
          <a:p>
            <a:r>
              <a:rPr lang="sv-SE" sz="1800" dirty="0"/>
              <a:t>Trelleborg 	Hamngatan		</a:t>
            </a:r>
            <a:r>
              <a:rPr lang="sv-SE" sz="1800" dirty="0" smtClean="0"/>
              <a:t>	(</a:t>
            </a:r>
            <a:r>
              <a:rPr lang="sv-SE" sz="1800" dirty="0"/>
              <a:t>Pågående)</a:t>
            </a:r>
          </a:p>
          <a:p>
            <a:r>
              <a:rPr lang="sv-SE" sz="1800" dirty="0"/>
              <a:t>Jönköping	Kungsgatan		</a:t>
            </a:r>
            <a:r>
              <a:rPr lang="sv-SE" sz="1800" dirty="0" smtClean="0"/>
              <a:t>	(</a:t>
            </a:r>
            <a:r>
              <a:rPr lang="sv-SE" sz="1800" dirty="0"/>
              <a:t>Pågående)</a:t>
            </a:r>
          </a:p>
          <a:p>
            <a:r>
              <a:rPr lang="sv-SE" sz="1800" dirty="0"/>
              <a:t>Jönköping	Lantmätargränd		</a:t>
            </a:r>
            <a:r>
              <a:rPr lang="sv-SE" sz="1800" dirty="0" smtClean="0"/>
              <a:t>	(</a:t>
            </a:r>
            <a:r>
              <a:rPr lang="sv-SE" sz="1800" dirty="0"/>
              <a:t>Pågående) </a:t>
            </a:r>
          </a:p>
          <a:p>
            <a:r>
              <a:rPr lang="sv-SE" sz="1800" dirty="0"/>
              <a:t>Västerås	Kopparbergsvägen	</a:t>
            </a:r>
            <a:r>
              <a:rPr lang="sv-SE" sz="1800" dirty="0" smtClean="0"/>
              <a:t>	(</a:t>
            </a:r>
            <a:r>
              <a:rPr lang="sv-SE" sz="1800" dirty="0"/>
              <a:t>Pågående)</a:t>
            </a:r>
          </a:p>
          <a:p>
            <a:r>
              <a:rPr lang="sv-SE" sz="1800" dirty="0"/>
              <a:t>Karlstad	Hamngatan		</a:t>
            </a:r>
            <a:r>
              <a:rPr lang="sv-SE" sz="1800" dirty="0" smtClean="0"/>
              <a:t>	(</a:t>
            </a:r>
            <a:r>
              <a:rPr lang="sv-SE" sz="1800" dirty="0"/>
              <a:t>Pågående)</a:t>
            </a:r>
          </a:p>
          <a:p>
            <a:r>
              <a:rPr lang="sv-SE" sz="1800" b="1" dirty="0"/>
              <a:t>Falun	</a:t>
            </a:r>
            <a:r>
              <a:rPr lang="sv-SE" sz="1800" b="1" dirty="0" smtClean="0"/>
              <a:t>	Svärdsjögatan</a:t>
            </a:r>
            <a:r>
              <a:rPr lang="sv-SE" sz="1800" dirty="0"/>
              <a:t>		</a:t>
            </a:r>
            <a:r>
              <a:rPr lang="sv-SE" sz="1800" dirty="0" smtClean="0"/>
              <a:t>	(</a:t>
            </a:r>
            <a:r>
              <a:rPr lang="sv-SE" sz="1800" dirty="0"/>
              <a:t>Pågående)</a:t>
            </a:r>
          </a:p>
          <a:p>
            <a:r>
              <a:rPr lang="sv-SE" sz="1800" dirty="0"/>
              <a:t>Säffle		Järnvägsgatan		</a:t>
            </a:r>
            <a:r>
              <a:rPr lang="sv-SE" sz="1800" dirty="0" smtClean="0"/>
              <a:t>	(</a:t>
            </a:r>
            <a:r>
              <a:rPr lang="sv-SE" sz="1800" dirty="0"/>
              <a:t>Avslutad enl. plan </a:t>
            </a:r>
            <a:r>
              <a:rPr lang="sv-SE" sz="1800" dirty="0" smtClean="0"/>
              <a:t>2019 </a:t>
            </a:r>
            <a:r>
              <a:rPr lang="sv-SE" sz="1800" dirty="0"/>
              <a:t>-12-31)</a:t>
            </a:r>
          </a:p>
          <a:p>
            <a:r>
              <a:rPr lang="sv-SE" sz="1800" b="1" dirty="0"/>
              <a:t>Hedemora	</a:t>
            </a:r>
            <a:r>
              <a:rPr lang="sv-SE" sz="1800" b="1" dirty="0" smtClean="0"/>
              <a:t>Gussarvsgatan</a:t>
            </a:r>
            <a:r>
              <a:rPr lang="sv-SE" sz="1800" dirty="0"/>
              <a:t>	</a:t>
            </a:r>
            <a:r>
              <a:rPr lang="sv-SE" sz="1800" dirty="0" smtClean="0"/>
              <a:t>		(</a:t>
            </a:r>
            <a:r>
              <a:rPr lang="sv-SE" sz="1800" dirty="0"/>
              <a:t>Pågående)</a:t>
            </a:r>
          </a:p>
          <a:p>
            <a:r>
              <a:rPr lang="sv-SE" sz="1800" dirty="0"/>
              <a:t>Torsby	</a:t>
            </a:r>
            <a:r>
              <a:rPr lang="sv-SE" sz="1800" dirty="0" smtClean="0"/>
              <a:t>Järnvägsgatan</a:t>
            </a:r>
            <a:r>
              <a:rPr lang="sv-SE" sz="1800" dirty="0"/>
              <a:t>		</a:t>
            </a:r>
            <a:r>
              <a:rPr lang="sv-SE" sz="1800" dirty="0" smtClean="0"/>
              <a:t>	(</a:t>
            </a:r>
            <a:r>
              <a:rPr lang="sv-SE" sz="1800" dirty="0"/>
              <a:t>Avslutad </a:t>
            </a:r>
            <a:r>
              <a:rPr lang="sv-SE" sz="1800" dirty="0" smtClean="0"/>
              <a:t>enl. plan 2017-12-31</a:t>
            </a:r>
            <a:r>
              <a:rPr lang="sv-SE" sz="1800" dirty="0"/>
              <a:t>)</a:t>
            </a:r>
          </a:p>
          <a:p>
            <a:r>
              <a:rPr lang="sv-SE" sz="1800" dirty="0"/>
              <a:t>Sunne	</a:t>
            </a:r>
            <a:r>
              <a:rPr lang="sv-SE" sz="1800" dirty="0" smtClean="0"/>
              <a:t>	Storgatan</a:t>
            </a:r>
            <a:r>
              <a:rPr lang="sv-SE" sz="1800" dirty="0"/>
              <a:t>		</a:t>
            </a:r>
            <a:r>
              <a:rPr lang="sv-SE" sz="1800" dirty="0" smtClean="0"/>
              <a:t>	(</a:t>
            </a:r>
            <a:r>
              <a:rPr lang="sv-SE" sz="1800" dirty="0"/>
              <a:t>Avslutad enl. plan </a:t>
            </a:r>
            <a:r>
              <a:rPr lang="sv-SE" sz="1800" dirty="0" smtClean="0"/>
              <a:t>2018 </a:t>
            </a:r>
            <a:r>
              <a:rPr lang="sv-SE" sz="1800" dirty="0"/>
              <a:t>-12-31)</a:t>
            </a:r>
          </a:p>
          <a:p>
            <a:r>
              <a:rPr lang="sv-SE" sz="1800" dirty="0"/>
              <a:t>Arvika 	</a:t>
            </a:r>
            <a:r>
              <a:rPr lang="sv-SE" sz="1800" dirty="0" smtClean="0"/>
              <a:t>Östra </a:t>
            </a:r>
            <a:r>
              <a:rPr lang="sv-SE" sz="1800" dirty="0"/>
              <a:t>Esplanaden 	</a:t>
            </a:r>
            <a:r>
              <a:rPr lang="sv-SE" sz="1800" dirty="0" smtClean="0"/>
              <a:t>	(</a:t>
            </a:r>
            <a:r>
              <a:rPr lang="sv-SE" sz="1800" dirty="0"/>
              <a:t>Avslutad enl. plan </a:t>
            </a:r>
            <a:r>
              <a:rPr lang="sv-SE" sz="1800" dirty="0" smtClean="0"/>
              <a:t>2018 </a:t>
            </a:r>
            <a:r>
              <a:rPr lang="sv-SE" sz="1800" dirty="0"/>
              <a:t>-12-31</a:t>
            </a:r>
            <a:r>
              <a:rPr lang="sv-SE" sz="1800" dirty="0" smtClean="0"/>
              <a:t>)</a:t>
            </a:r>
          </a:p>
          <a:p>
            <a:r>
              <a:rPr lang="sv-SE" sz="1800" dirty="0" smtClean="0"/>
              <a:t>Halmstad	Viktoriagatan			(</a:t>
            </a:r>
            <a:r>
              <a:rPr lang="sv-SE" sz="1800" dirty="0"/>
              <a:t>Pågående</a:t>
            </a:r>
            <a:r>
              <a:rPr lang="sv-SE" sz="1800" dirty="0" smtClean="0"/>
              <a:t>)</a:t>
            </a:r>
          </a:p>
          <a:p>
            <a:r>
              <a:rPr lang="sv-SE" sz="1800" dirty="0"/>
              <a:t>Halmstad	</a:t>
            </a:r>
            <a:r>
              <a:rPr lang="sv-SE" sz="1800" dirty="0" smtClean="0"/>
              <a:t>Teatern</a:t>
            </a:r>
            <a:r>
              <a:rPr lang="sv-SE" sz="1800" dirty="0"/>
              <a:t>	</a:t>
            </a:r>
            <a:r>
              <a:rPr lang="sv-SE" sz="1800" dirty="0" smtClean="0"/>
              <a:t>		</a:t>
            </a:r>
            <a:r>
              <a:rPr lang="sv-SE" sz="1800" dirty="0"/>
              <a:t>	(Pågående)</a:t>
            </a:r>
          </a:p>
          <a:p>
            <a:r>
              <a:rPr lang="sv-SE" sz="1800" dirty="0"/>
              <a:t>Helsingborg	</a:t>
            </a:r>
            <a:r>
              <a:rPr lang="sv-SE" sz="1800" dirty="0" smtClean="0"/>
              <a:t>Stenbocksgatan</a:t>
            </a:r>
            <a:r>
              <a:rPr lang="sv-SE" sz="1800" dirty="0"/>
              <a:t>	</a:t>
            </a:r>
            <a:r>
              <a:rPr lang="sv-SE" sz="1800" dirty="0" smtClean="0"/>
              <a:t>		(</a:t>
            </a:r>
            <a:r>
              <a:rPr lang="sv-SE" sz="1800" dirty="0"/>
              <a:t>Pågående</a:t>
            </a:r>
            <a:r>
              <a:rPr lang="sv-SE" sz="1800" dirty="0" smtClean="0"/>
              <a:t>)</a:t>
            </a:r>
          </a:p>
          <a:p>
            <a:r>
              <a:rPr lang="sv-SE" sz="1800" dirty="0" smtClean="0"/>
              <a:t>Helsingborg	Drottninggatan			</a:t>
            </a:r>
            <a:r>
              <a:rPr lang="sv-SE" sz="1800" dirty="0"/>
              <a:t>(Pågående)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3941" y="635342"/>
            <a:ext cx="10270165" cy="434752"/>
          </a:xfrm>
        </p:spPr>
        <p:txBody>
          <a:bodyPr/>
          <a:lstStyle/>
          <a:p>
            <a:r>
              <a:rPr lang="sv-SE" dirty="0" smtClean="0"/>
              <a:t>OPSIS Mättjänst i Sverige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2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Mätplatserna i Dalarna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36" y="1526196"/>
            <a:ext cx="5106782" cy="35954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1424" y="5103432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Falun, NO2 i gatumiljö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68" y="1526196"/>
            <a:ext cx="4017832" cy="35772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8271092" y="37890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 flipV="1">
            <a:off x="3359696" y="3180334"/>
            <a:ext cx="144016" cy="1435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6816079" y="5103431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Hedemora, PM10/PM2,5 </a:t>
            </a:r>
            <a:r>
              <a:rPr lang="sv-SE" dirty="0"/>
              <a:t>i gatumiljö</a:t>
            </a:r>
          </a:p>
        </p:txBody>
      </p:sp>
    </p:spTree>
    <p:extLst>
      <p:ext uri="{BB962C8B-B14F-4D97-AF65-F5344CB8AC3E}">
        <p14:creationId xmlns:p14="http://schemas.microsoft.com/office/powerpoint/2010/main" val="8258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Falun, Svärdsjögatan. 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551620"/>
            <a:ext cx="7416825" cy="4253644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996059" y="1551620"/>
            <a:ext cx="4152459" cy="4114800"/>
          </a:xfrm>
        </p:spPr>
        <p:txBody>
          <a:bodyPr/>
          <a:lstStyle/>
          <a:p>
            <a:r>
              <a:rPr lang="sv-SE" dirty="0" smtClean="0"/>
              <a:t>NO2 i huvudsak från fordon.</a:t>
            </a:r>
          </a:p>
          <a:p>
            <a:r>
              <a:rPr lang="sv-SE" dirty="0" smtClean="0"/>
              <a:t>Årstids/Väder beroende.</a:t>
            </a:r>
          </a:p>
          <a:p>
            <a:r>
              <a:rPr lang="sv-SE" dirty="0" smtClean="0"/>
              <a:t>Variation beroende på omgivningstemperatur.</a:t>
            </a:r>
            <a:endParaRPr lang="sv-SE" dirty="0"/>
          </a:p>
          <a:p>
            <a:endParaRPr lang="sv-S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50338"/>
              </p:ext>
            </p:extLst>
          </p:nvPr>
        </p:nvGraphicFramePr>
        <p:xfrm>
          <a:off x="1271464" y="3365712"/>
          <a:ext cx="2952328" cy="2736306"/>
        </p:xfrm>
        <a:graphic>
          <a:graphicData uri="http://schemas.openxmlformats.org/drawingml/2006/table">
            <a:tbl>
              <a:tblPr firstRow="1" firstCol="1" bandRow="1"/>
              <a:tblGrid>
                <a:gridCol w="1797296">
                  <a:extLst>
                    <a:ext uri="{9D8B030D-6E8A-4147-A177-3AD203B41FA5}">
                      <a16:colId xmlns:a16="http://schemas.microsoft.com/office/drawing/2014/main" xmlns="" val="3625037071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xmlns="" val="3019202570"/>
                    </a:ext>
                  </a:extLst>
                </a:gridCol>
              </a:tblGrid>
              <a:tr h="23189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000" u="sng" dirty="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Samanställning av mätresultat, NO</a:t>
                      </a:r>
                      <a:r>
                        <a:rPr lang="sv-SE" sz="1000" u="sng" baseline="-25000" dirty="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900" dirty="0">
                        <a:solidFill>
                          <a:srgbClr val="25316A"/>
                        </a:solidFill>
                        <a:effectLst/>
                        <a:latin typeface="HelveticaNeueLT Com 77 Bd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377821"/>
                  </a:ext>
                </a:extLst>
              </a:tr>
              <a:tr h="2087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Medelvärde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16,87 µg/m³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40078"/>
                  </a:ext>
                </a:extLst>
              </a:tr>
              <a:tr h="2087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Konc.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189,10 µg/m³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9151761"/>
                  </a:ext>
                </a:extLst>
              </a:tr>
              <a:tr h="2087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Konc.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-1,70 µg/m³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9459356"/>
                  </a:ext>
                </a:extLst>
              </a:tr>
              <a:tr h="2087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Datafångst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96,6%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0117842"/>
                  </a:ext>
                </a:extLst>
              </a:tr>
              <a:tr h="4174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MKN (90 µg/m</a:t>
                      </a:r>
                      <a:r>
                        <a:rPr lang="sv-SE" sz="900" baseline="300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 av 175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6121038"/>
                  </a:ext>
                </a:extLst>
              </a:tr>
              <a:tr h="4174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 dirty="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ÖUT (72 µg/m</a:t>
                      </a:r>
                      <a:r>
                        <a:rPr lang="sv-SE" sz="900" baseline="30000" dirty="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v-SE" sz="900" dirty="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 av 175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580221"/>
                  </a:ext>
                </a:extLst>
              </a:tr>
              <a:tr h="4174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NUT (54 µg/m</a:t>
                      </a:r>
                      <a:r>
                        <a:rPr lang="sv-SE" sz="900" baseline="300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435 av 175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128632"/>
                  </a:ext>
                </a:extLst>
              </a:tr>
              <a:tr h="4174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EU (200 µg/m³)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18</a:t>
                      </a:r>
                      <a:endParaRPr lang="sv-SE" sz="1000" dirty="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757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9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Hedemora, Gussarvsgatan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628800"/>
            <a:ext cx="7200801" cy="408243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07435" y="1486562"/>
            <a:ext cx="4152459" cy="4114800"/>
          </a:xfrm>
        </p:spPr>
        <p:txBody>
          <a:bodyPr/>
          <a:lstStyle/>
          <a:p>
            <a:r>
              <a:rPr lang="sv-SE" dirty="0" smtClean="0"/>
              <a:t>Naturliga partiklar som pollen, sand mm.</a:t>
            </a:r>
          </a:p>
          <a:p>
            <a:r>
              <a:rPr lang="sv-SE" dirty="0" err="1" smtClean="0"/>
              <a:t>Antropogena</a:t>
            </a:r>
            <a:r>
              <a:rPr lang="sv-SE" dirty="0" smtClean="0"/>
              <a:t> partiklar från förbränning, trafik mm.</a:t>
            </a:r>
          </a:p>
          <a:p>
            <a:r>
              <a:rPr lang="sv-SE" dirty="0" smtClean="0"/>
              <a:t>Årstids/Väder beroende.</a:t>
            </a:r>
          </a:p>
          <a:p>
            <a:endParaRPr lang="sv-S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02740"/>
              </p:ext>
            </p:extLst>
          </p:nvPr>
        </p:nvGraphicFramePr>
        <p:xfrm>
          <a:off x="1271464" y="3429000"/>
          <a:ext cx="3024336" cy="2592289"/>
        </p:xfrm>
        <a:graphic>
          <a:graphicData uri="http://schemas.openxmlformats.org/drawingml/2006/table">
            <a:tbl>
              <a:tblPr firstRow="1" firstCol="1" bandRow="1"/>
              <a:tblGrid>
                <a:gridCol w="1841132">
                  <a:extLst>
                    <a:ext uri="{9D8B030D-6E8A-4147-A177-3AD203B41FA5}">
                      <a16:colId xmlns:a16="http://schemas.microsoft.com/office/drawing/2014/main" xmlns="" val="4166245501"/>
                    </a:ext>
                  </a:extLst>
                </a:gridCol>
                <a:gridCol w="1183204">
                  <a:extLst>
                    <a:ext uri="{9D8B030D-6E8A-4147-A177-3AD203B41FA5}">
                      <a16:colId xmlns:a16="http://schemas.microsoft.com/office/drawing/2014/main" xmlns="" val="2055977602"/>
                    </a:ext>
                  </a:extLst>
                </a:gridCol>
              </a:tblGrid>
              <a:tr h="405045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000" u="sng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Samanställning av mätresultat, PM</a:t>
                      </a:r>
                      <a:r>
                        <a:rPr lang="sv-SE" sz="1000" u="sng" baseline="-250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900">
                        <a:solidFill>
                          <a:srgbClr val="25316A"/>
                        </a:solidFill>
                        <a:effectLst/>
                        <a:latin typeface="HelveticaNeueLT Com 77 Bd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695756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Medelvärde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15,98 µg/m³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828519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Konc.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265,07 µg/m³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920085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Konc.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1,46 µg/m³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3770484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Datafångst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88,3%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0263963"/>
                  </a:ext>
                </a:extLst>
              </a:tr>
              <a:tr h="3645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MKN (50 µg/m</a:t>
                      </a:r>
                      <a:r>
                        <a:rPr lang="sv-SE" sz="900" baseline="300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av 35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1799149"/>
                  </a:ext>
                </a:extLst>
              </a:tr>
              <a:tr h="3645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ÖUT (35 µg/m</a:t>
                      </a:r>
                      <a:r>
                        <a:rPr lang="sv-SE" sz="900" baseline="300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av 35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2231070"/>
                  </a:ext>
                </a:extLst>
              </a:tr>
              <a:tr h="3645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NUT (25 µg/m</a:t>
                      </a:r>
                      <a:r>
                        <a:rPr lang="sv-SE" sz="900" baseline="300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 av 35</a:t>
                      </a:r>
                      <a:endParaRPr lang="sv-SE" sz="100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6969057"/>
                  </a:ext>
                </a:extLst>
              </a:tr>
              <a:tr h="3645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900">
                          <a:solidFill>
                            <a:srgbClr val="25316A"/>
                          </a:solidFill>
                          <a:effectLst/>
                          <a:latin typeface="HelveticaNeueLT Com 77 BdC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 Överskridande EU (50 µg/m³)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v-SE" sz="900" dirty="0">
                          <a:solidFill>
                            <a:srgbClr val="000000"/>
                          </a:solidFill>
                          <a:effectLst/>
                          <a:latin typeface="HelveticaNeueLT Com 45 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000" dirty="0">
                        <a:effectLst/>
                        <a:latin typeface="HelveticaNeueLT Com 45 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135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Hedemora, Gussarvsgatan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07435" y="1486562"/>
            <a:ext cx="4152459" cy="4114800"/>
          </a:xfrm>
        </p:spPr>
        <p:txBody>
          <a:bodyPr/>
          <a:lstStyle/>
          <a:p>
            <a:r>
              <a:rPr lang="sv-SE" dirty="0" smtClean="0"/>
              <a:t>Naturliga partiklar som pollen, sand mm.</a:t>
            </a:r>
          </a:p>
          <a:p>
            <a:r>
              <a:rPr lang="sv-SE" dirty="0" err="1" smtClean="0"/>
              <a:t>Antropogena</a:t>
            </a:r>
            <a:r>
              <a:rPr lang="sv-SE" dirty="0" smtClean="0"/>
              <a:t> partiklar från förbränning, trafik mm.</a:t>
            </a:r>
          </a:p>
          <a:p>
            <a:r>
              <a:rPr lang="sv-SE" dirty="0" smtClean="0"/>
              <a:t>Årstids/Väder beroende.</a:t>
            </a:r>
          </a:p>
          <a:p>
            <a:endParaRPr lang="sv-SE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596438"/>
            <a:ext cx="6984776" cy="42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Hedemora, Gussarvsgatan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07435" y="1484784"/>
            <a:ext cx="4152459" cy="41148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Vad påverkar nivåerna.</a:t>
            </a:r>
          </a:p>
          <a:p>
            <a:r>
              <a:rPr lang="sv-SE" dirty="0" smtClean="0"/>
              <a:t>Vindriktning?</a:t>
            </a:r>
          </a:p>
          <a:p>
            <a:r>
              <a:rPr lang="sv-SE" dirty="0" smtClean="0"/>
              <a:t>Vindhastighet?</a:t>
            </a:r>
          </a:p>
          <a:p>
            <a:r>
              <a:rPr lang="sv-SE" dirty="0" smtClean="0"/>
              <a:t>Nederbörd?</a:t>
            </a:r>
          </a:p>
          <a:p>
            <a:r>
              <a:rPr lang="sv-SE" dirty="0" smtClean="0"/>
              <a:t>Gatusopning?</a:t>
            </a:r>
          </a:p>
          <a:p>
            <a:r>
              <a:rPr lang="sv-SE" dirty="0" smtClean="0"/>
              <a:t>Trafikmix?</a:t>
            </a:r>
          </a:p>
          <a:p>
            <a:r>
              <a:rPr lang="sv-SE" dirty="0" smtClean="0"/>
              <a:t>Underlagets beskaffenhet?</a:t>
            </a:r>
          </a:p>
          <a:p>
            <a:r>
              <a:rPr lang="sv-SE" dirty="0" smtClean="0"/>
              <a:t>Punktutsläpp (tex. Förbränning/industri)?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1" y="1268760"/>
            <a:ext cx="5931307" cy="5024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1397758"/>
            <a:ext cx="849263" cy="9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Hedemora, Gussarvsgatan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918718" y="1425144"/>
            <a:ext cx="2457267" cy="3705396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918718" y="1473484"/>
            <a:ext cx="4889250" cy="33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360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0938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033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kern="0" dirty="0" smtClean="0"/>
              <a:t>Noterat på plats</a:t>
            </a:r>
          </a:p>
          <a:p>
            <a:r>
              <a:rPr lang="sv-SE" kern="0" dirty="0" smtClean="0"/>
              <a:t>Antal fordon per dygn är 10 750 st.</a:t>
            </a:r>
          </a:p>
          <a:p>
            <a:r>
              <a:rPr lang="sv-SE" kern="0" dirty="0" smtClean="0"/>
              <a:t>Tung trafik mindre än 25%.</a:t>
            </a:r>
          </a:p>
          <a:p>
            <a:r>
              <a:rPr lang="sv-SE" kern="0" dirty="0" smtClean="0"/>
              <a:t>Ganska smal gata med höga hus.</a:t>
            </a:r>
          </a:p>
          <a:p>
            <a:r>
              <a:rPr lang="sv-SE" kern="0" dirty="0" smtClean="0"/>
              <a:t>Liten inverkan från  Industri/Punktutsläpp. </a:t>
            </a:r>
          </a:p>
          <a:p>
            <a:r>
              <a:rPr lang="sv-SE" kern="0" dirty="0" smtClean="0"/>
              <a:t>Eventuellt bidrag från öppen mark i nordlig riktning. </a:t>
            </a:r>
          </a:p>
          <a:p>
            <a:pPr marL="457200" indent="-457200">
              <a:buFont typeface="+mj-lt"/>
              <a:buAutoNum type="arabicPeriod"/>
            </a:pPr>
            <a:endParaRPr lang="sv-SE" kern="0" dirty="0"/>
          </a:p>
          <a:p>
            <a:pPr marL="0" indent="0">
              <a:buNone/>
            </a:pPr>
            <a:endParaRPr lang="sv-SE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77" y="1124744"/>
            <a:ext cx="6048672" cy="506814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128448" y="3265785"/>
            <a:ext cx="292611" cy="4609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5" y="703188"/>
            <a:ext cx="10270165" cy="673498"/>
          </a:xfrm>
        </p:spPr>
        <p:txBody>
          <a:bodyPr/>
          <a:lstStyle/>
          <a:p>
            <a:r>
              <a:rPr lang="sv-SE" dirty="0" smtClean="0"/>
              <a:t>Hedemora, Gussarvsgatan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918718" y="1425144"/>
            <a:ext cx="2457267" cy="3705396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376686"/>
            <a:ext cx="8253176" cy="485883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839416" y="1425144"/>
            <a:ext cx="3096344" cy="21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360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0938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033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Torrt vid minus grader.</a:t>
            </a:r>
          </a:p>
          <a:p>
            <a:r>
              <a:rPr lang="sv-SE" kern="0" dirty="0" smtClean="0"/>
              <a:t>Vindriktning bör granskas.</a:t>
            </a:r>
          </a:p>
          <a:p>
            <a:pPr marL="457200" indent="-457200">
              <a:buFont typeface="+mj-lt"/>
              <a:buAutoNum type="arabicPeriod"/>
            </a:pPr>
            <a:endParaRPr lang="sv-SE" kern="0" dirty="0" smtClean="0"/>
          </a:p>
          <a:p>
            <a:pPr marL="457200" indent="-457200">
              <a:buFont typeface="+mj-lt"/>
              <a:buAutoNum type="arabicPeriod"/>
            </a:pPr>
            <a:endParaRPr lang="sv-SE" kern="0" dirty="0"/>
          </a:p>
          <a:p>
            <a:pPr marL="0" indent="0">
              <a:buNone/>
            </a:pPr>
            <a:endParaRPr lang="sv-SE" kern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2548" y="5587855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*1.</a:t>
            </a:r>
            <a:endParaRPr lang="sv-SE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3015" y="5575030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*2.</a:t>
            </a:r>
            <a:endParaRPr lang="sv-SE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6763" y="5587856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*3.</a:t>
            </a:r>
            <a:endParaRPr lang="sv-SE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04512" y="5587855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*4.</a:t>
            </a:r>
            <a:endParaRPr lang="sv-SE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05117" y="5587855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*5.</a:t>
            </a:r>
            <a:endParaRPr lang="sv-SE" sz="1000" b="1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1048736" y="4683575"/>
            <a:ext cx="2197348" cy="11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360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0938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033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100" kern="0" dirty="0" smtClean="0"/>
              <a:t>Riktning SÖ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100" kern="0" dirty="0" smtClean="0"/>
              <a:t>Riktning V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100" kern="0" dirty="0" smtClean="0"/>
              <a:t>Riktning 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100" kern="0" dirty="0" smtClean="0"/>
              <a:t>Riktning 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100" kern="0" dirty="0" smtClean="0"/>
              <a:t>Riktning S</a:t>
            </a:r>
            <a:endParaRPr lang="sv-SE" sz="1100" kern="0" dirty="0"/>
          </a:p>
          <a:p>
            <a:pPr marL="0" indent="0">
              <a:buNone/>
            </a:pPr>
            <a:endParaRPr lang="sv-SE" kern="0" dirty="0" smtClean="0"/>
          </a:p>
        </p:txBody>
      </p:sp>
    </p:spTree>
    <p:extLst>
      <p:ext uri="{BB962C8B-B14F-4D97-AF65-F5344CB8AC3E}">
        <p14:creationId xmlns:p14="http://schemas.microsoft.com/office/powerpoint/2010/main" val="34591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78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7437" y="1981200"/>
            <a:ext cx="6312700" cy="4114800"/>
          </a:xfrm>
        </p:spPr>
        <p:txBody>
          <a:bodyPr/>
          <a:lstStyle/>
          <a:p>
            <a:r>
              <a:rPr lang="sv-SE" dirty="0"/>
              <a:t>Grundat 1985 </a:t>
            </a:r>
            <a:r>
              <a:rPr lang="sv-SE" dirty="0" smtClean="0"/>
              <a:t>av Svante </a:t>
            </a:r>
            <a:r>
              <a:rPr lang="sv-SE" dirty="0"/>
              <a:t>Wallin &amp; Leif </a:t>
            </a:r>
            <a:r>
              <a:rPr lang="sv-SE" dirty="0" err="1"/>
              <a:t>Unéus</a:t>
            </a:r>
            <a:r>
              <a:rPr lang="sv-SE" dirty="0"/>
              <a:t> </a:t>
            </a:r>
          </a:p>
          <a:p>
            <a:r>
              <a:rPr lang="sv-SE" dirty="0"/>
              <a:t>Spinn-off från Lunds Tekniska Högskola</a:t>
            </a:r>
          </a:p>
          <a:p>
            <a:r>
              <a:rPr lang="sv-SE" dirty="0" smtClean="0"/>
              <a:t>Grundidé: </a:t>
            </a:r>
            <a:r>
              <a:rPr lang="sv-SE" dirty="0"/>
              <a:t>mätning av </a:t>
            </a:r>
            <a:r>
              <a:rPr lang="sv-SE" dirty="0" smtClean="0"/>
              <a:t>luftföroreningar med </a:t>
            </a:r>
            <a:r>
              <a:rPr lang="sv-SE" dirty="0"/>
              <a:t>hjälp av spektroskopi</a:t>
            </a:r>
          </a:p>
          <a:p>
            <a:r>
              <a:rPr lang="sv-SE" dirty="0"/>
              <a:t>Första åren på Ideon i Lund</a:t>
            </a:r>
          </a:p>
          <a:p>
            <a:r>
              <a:rPr lang="sv-SE" dirty="0"/>
              <a:t>Huvudkontor i Furulund sedan 1991</a:t>
            </a:r>
          </a:p>
          <a:p>
            <a:r>
              <a:rPr lang="sv-SE" dirty="0"/>
              <a:t>Ca </a:t>
            </a:r>
            <a:r>
              <a:rPr lang="sv-SE" dirty="0" smtClean="0"/>
              <a:t>90 anställda, plus konsulter</a:t>
            </a:r>
            <a:endParaRPr lang="sv-SE" dirty="0"/>
          </a:p>
          <a:p>
            <a:r>
              <a:rPr lang="sv-SE" dirty="0"/>
              <a:t>Direktförsäljning i Skandinavien</a:t>
            </a:r>
          </a:p>
          <a:p>
            <a:r>
              <a:rPr lang="sv-SE" dirty="0"/>
              <a:t>Ca 60 distributörer runt om i världen</a:t>
            </a:r>
          </a:p>
          <a:p>
            <a:r>
              <a:rPr lang="sv-SE" dirty="0"/>
              <a:t>Ett flertal lokala underleverantörer</a:t>
            </a:r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OPSIS!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1981200"/>
            <a:ext cx="2520144" cy="1800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129" y="4012324"/>
            <a:ext cx="2520231" cy="18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436" y="762000"/>
            <a:ext cx="10270165" cy="362744"/>
          </a:xfrm>
        </p:spPr>
        <p:txBody>
          <a:bodyPr/>
          <a:lstStyle/>
          <a:p>
            <a:r>
              <a:rPr lang="sv-SE" dirty="0" smtClean="0"/>
              <a:t>DOAS i verkligheten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7025244" y="3242520"/>
            <a:ext cx="112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Helsingborg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124" y="325223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Indien: Taj Mahal, Agra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1230493"/>
            <a:ext cx="3165444" cy="2054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244" y="3595097"/>
            <a:ext cx="3312368" cy="2427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1230493"/>
            <a:ext cx="3191880" cy="2054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124" y="3541700"/>
            <a:ext cx="3179880" cy="24813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3552" y="602308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Kuwait: Kuwait </a:t>
            </a:r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0096" y="602308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Storbritannien: Tower Bridge, London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671784"/>
            <a:ext cx="7141832" cy="364502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Mätning i industriell miljö (emissioner) – ”samma” teknik</a:t>
            </a:r>
          </a:p>
          <a:p>
            <a:r>
              <a:rPr lang="sv-SE" dirty="0"/>
              <a:t>Kompletterande givare</a:t>
            </a:r>
          </a:p>
          <a:p>
            <a:r>
              <a:rPr lang="sv-SE" dirty="0"/>
              <a:t>Alternativa optiska mättekniker/mätinstrument</a:t>
            </a:r>
          </a:p>
          <a:p>
            <a:r>
              <a:rPr lang="sv-SE" dirty="0"/>
              <a:t>Kommunikation</a:t>
            </a:r>
          </a:p>
          <a:p>
            <a:r>
              <a:rPr lang="sv-SE" dirty="0"/>
              <a:t>Datahantering</a:t>
            </a:r>
          </a:p>
          <a:p>
            <a:r>
              <a:rPr lang="sv-SE" dirty="0"/>
              <a:t>Beräkningar - rapportering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Teknisk utveckling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2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Övervakning av omgivningsluft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07436" y="1981200"/>
            <a:ext cx="10993220" cy="4114800"/>
          </a:xfrm>
        </p:spPr>
        <p:txBody>
          <a:bodyPr/>
          <a:lstStyle/>
          <a:p>
            <a:r>
              <a:rPr lang="sv-SE" dirty="0" smtClean="0"/>
              <a:t>En hel del krav och bestämmelser att hålla ordning på:</a:t>
            </a:r>
          </a:p>
          <a:p>
            <a:pPr lvl="1"/>
            <a:r>
              <a:rPr lang="sv-SE" dirty="0" smtClean="0"/>
              <a:t>EU:s luftkvalitetsdirektiv, 2008/50/EG</a:t>
            </a:r>
          </a:p>
          <a:p>
            <a:pPr lvl="1"/>
            <a:r>
              <a:rPr lang="sv-SE" dirty="0" smtClean="0"/>
              <a:t>Luftkvalitetsförordningen, SFS 2010:477</a:t>
            </a:r>
            <a:endParaRPr lang="sv-SE" dirty="0"/>
          </a:p>
          <a:p>
            <a:pPr lvl="1"/>
            <a:r>
              <a:rPr lang="sv-SE" dirty="0" smtClean="0"/>
              <a:t>Naturvårdsverkets föreskrifter om kontroll av luftkvalitet, NFS 2016:9</a:t>
            </a:r>
          </a:p>
          <a:p>
            <a:pPr lvl="1"/>
            <a:r>
              <a:rPr lang="sv-SE" dirty="0" smtClean="0"/>
              <a:t>Luftguiden 2019:1, Naturvårdsverkets handbok </a:t>
            </a:r>
            <a:r>
              <a:rPr lang="sv-SE" dirty="0"/>
              <a:t>om miljökvalitetsnormer för </a:t>
            </a:r>
            <a:r>
              <a:rPr lang="sv-SE" dirty="0" smtClean="0"/>
              <a:t>utomhusluft</a:t>
            </a:r>
          </a:p>
          <a:p>
            <a:pPr lvl="1"/>
            <a:r>
              <a:rPr lang="sv-SE" dirty="0" smtClean="0"/>
              <a:t>EU Guide to the demonstration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equivalence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ambient air </a:t>
            </a:r>
            <a:r>
              <a:rPr lang="sv-SE" dirty="0" err="1" smtClean="0"/>
              <a:t>monitoring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r>
              <a:rPr lang="sv-SE" dirty="0" smtClean="0"/>
              <a:t>, GDE</a:t>
            </a:r>
          </a:p>
          <a:p>
            <a:pPr lvl="1"/>
            <a:r>
              <a:rPr lang="sv-SE" dirty="0" smtClean="0"/>
              <a:t>Naturvårdsverkets rutin för godkännande av mätinstrument för kontroll av MKN</a:t>
            </a:r>
          </a:p>
          <a:p>
            <a:pPr lvl="1"/>
            <a:r>
              <a:rPr lang="sv-SE" dirty="0" smtClean="0"/>
              <a:t>Harmoniserad QA/QC manual 2.0, (Referenslaboratoriet för tätortsluft, </a:t>
            </a:r>
            <a:r>
              <a:rPr lang="sv-SE" dirty="0" err="1" smtClean="0"/>
              <a:t>Reflab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Löpande kontroll av </a:t>
            </a:r>
            <a:r>
              <a:rPr lang="sv-SE" dirty="0" err="1" smtClean="0"/>
              <a:t>PMx</a:t>
            </a:r>
            <a:r>
              <a:rPr lang="sv-SE" dirty="0" smtClean="0"/>
              <a:t> instrument, (</a:t>
            </a:r>
            <a:r>
              <a:rPr lang="sv-SE" dirty="0" err="1" smtClean="0"/>
              <a:t>Reflab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Med mera…</a:t>
            </a:r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OPSIS kan hjälpa till med detta genom OMS</a:t>
            </a:r>
          </a:p>
          <a:p>
            <a:r>
              <a:rPr lang="sv-SE" dirty="0" smtClean="0"/>
              <a:t>OMS </a:t>
            </a:r>
            <a:r>
              <a:rPr lang="sv-SE" dirty="0"/>
              <a:t>= ”OPSIS </a:t>
            </a:r>
            <a:r>
              <a:rPr lang="sv-SE" dirty="0" err="1"/>
              <a:t>Monitoring</a:t>
            </a:r>
            <a:r>
              <a:rPr lang="sv-SE" dirty="0"/>
              <a:t> Services</a:t>
            </a:r>
            <a:r>
              <a:rPr lang="sv-SE" dirty="0" smtClean="0"/>
              <a:t>”, ”OPSIS Mättjänst”</a:t>
            </a:r>
          </a:p>
          <a:p>
            <a:r>
              <a:rPr lang="sv-SE" dirty="0" smtClean="0"/>
              <a:t>I praktiken: prenumeration på kvalitetssäkrad luftkvalitetsdata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Leverantör och ansvarig:</a:t>
            </a:r>
          </a:p>
          <a:p>
            <a:pPr lvl="1"/>
            <a:r>
              <a:rPr lang="sv-SE" dirty="0" smtClean="0"/>
              <a:t>OPSIS</a:t>
            </a:r>
          </a:p>
          <a:p>
            <a:r>
              <a:rPr lang="sv-SE" dirty="0" smtClean="0"/>
              <a:t>Mottagare av data:</a:t>
            </a:r>
          </a:p>
          <a:p>
            <a:pPr lvl="1"/>
            <a:r>
              <a:rPr lang="sv-SE" dirty="0" smtClean="0"/>
              <a:t>”Prenumeranten”</a:t>
            </a:r>
          </a:p>
          <a:p>
            <a:pPr lvl="1"/>
            <a:r>
              <a:rPr lang="sv-SE" dirty="0" smtClean="0"/>
              <a:t>Naturvårdsverket, i den utsträckning prenumeranten önskar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“OMS”?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Utvecklar och tillverkar mätutrustning och programvara för övervakning av luftföroreningar i utomhusluft</a:t>
            </a:r>
          </a:p>
          <a:p>
            <a:r>
              <a:rPr lang="sv-SE" dirty="0"/>
              <a:t>Äger all utrustning under prenumerationstiden</a:t>
            </a:r>
          </a:p>
          <a:p>
            <a:r>
              <a:rPr lang="sv-SE" dirty="0"/>
              <a:t>Installerar, övervakar och underhåller </a:t>
            </a:r>
            <a:r>
              <a:rPr lang="sv-SE" dirty="0" smtClean="0"/>
              <a:t>utrustningen inklusive </a:t>
            </a:r>
            <a:r>
              <a:rPr lang="sv-SE" dirty="0" err="1" smtClean="0"/>
              <a:t>mätbod</a:t>
            </a:r>
            <a:r>
              <a:rPr lang="sv-SE" dirty="0" smtClean="0"/>
              <a:t> (”container”)</a:t>
            </a:r>
          </a:p>
          <a:p>
            <a:r>
              <a:rPr lang="sv-SE" dirty="0" smtClean="0"/>
              <a:t>Ackrediterad kalibrering av alla instrument som mäter luftkvalitetsparametrar</a:t>
            </a:r>
            <a:endParaRPr lang="sv-SE" dirty="0"/>
          </a:p>
          <a:p>
            <a:r>
              <a:rPr lang="sv-SE" dirty="0" smtClean="0"/>
              <a:t>Bygger upp och underhåller IT-tjänster som gör mätdata tillgängligt för prenumerant samt (valfritt) Naturvårdsverk och/eller allmänheten</a:t>
            </a:r>
          </a:p>
          <a:p>
            <a:r>
              <a:rPr lang="sv-SE" dirty="0" smtClean="0"/>
              <a:t>Rapporterar mätresultat till prenumeranten och (valfritt) Naturvårdsverket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gör OPSIS / OMS?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7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Prenumeranten:</a:t>
            </a:r>
          </a:p>
          <a:p>
            <a:pPr lvl="1"/>
            <a:r>
              <a:rPr lang="sv-SE" dirty="0" smtClean="0"/>
              <a:t>Egen tillgång till förvaliderad mätdata i nära realtid (option)</a:t>
            </a:r>
          </a:p>
          <a:p>
            <a:pPr lvl="1"/>
            <a:r>
              <a:rPr lang="sv-SE" dirty="0" smtClean="0"/>
              <a:t>Standardiserad presentation på publika webbsidor (valfritt)</a:t>
            </a:r>
          </a:p>
          <a:p>
            <a:pPr lvl="1"/>
            <a:r>
              <a:rPr lang="sv-SE" dirty="0" smtClean="0"/>
              <a:t>Uppföljning i form av månadsrapporter</a:t>
            </a:r>
          </a:p>
          <a:p>
            <a:pPr lvl="1"/>
            <a:r>
              <a:rPr lang="sv-SE" dirty="0" smtClean="0"/>
              <a:t>Årsrapport enligt regelverk</a:t>
            </a:r>
          </a:p>
          <a:p>
            <a:pPr lvl="1"/>
            <a:r>
              <a:rPr lang="sv-SE" dirty="0" smtClean="0"/>
              <a:t>Ägarskap till all mätdata</a:t>
            </a:r>
          </a:p>
          <a:p>
            <a:endParaRPr lang="sv-SE" dirty="0" smtClean="0"/>
          </a:p>
          <a:p>
            <a:r>
              <a:rPr lang="sv-SE" dirty="0" smtClean="0"/>
              <a:t>Naturvårdsverket (i den utsträckning prenumeranten önskar):</a:t>
            </a:r>
          </a:p>
          <a:p>
            <a:pPr lvl="1"/>
            <a:r>
              <a:rPr lang="sv-SE" dirty="0" smtClean="0"/>
              <a:t>Förvaliderad mätdata för publicering på </a:t>
            </a:r>
            <a:r>
              <a:rPr lang="sv-SE" dirty="0" err="1" smtClean="0"/>
              <a:t>NVVs</a:t>
            </a:r>
            <a:r>
              <a:rPr lang="sv-SE" dirty="0" smtClean="0"/>
              <a:t> hemsida</a:t>
            </a:r>
          </a:p>
          <a:p>
            <a:pPr lvl="1"/>
            <a:r>
              <a:rPr lang="sv-SE" dirty="0" smtClean="0"/>
              <a:t>Årsrapportering i </a:t>
            </a:r>
            <a:r>
              <a:rPr lang="sv-SE" dirty="0" err="1" smtClean="0"/>
              <a:t>NVVs</a:t>
            </a:r>
            <a:r>
              <a:rPr lang="sv-SE" dirty="0" smtClean="0"/>
              <a:t> angivna format och enligt övriga krav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får mottagarna?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6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7437" y="1981200"/>
            <a:ext cx="5016556" cy="4114800"/>
          </a:xfrm>
        </p:spPr>
        <p:txBody>
          <a:bodyPr/>
          <a:lstStyle/>
          <a:p>
            <a:r>
              <a:rPr lang="sv-SE" dirty="0" smtClean="0"/>
              <a:t>Summering </a:t>
            </a:r>
            <a:r>
              <a:rPr lang="sv-SE" dirty="0"/>
              <a:t>av mätperioden</a:t>
            </a:r>
          </a:p>
          <a:p>
            <a:r>
              <a:rPr lang="sv-SE" dirty="0" smtClean="0"/>
              <a:t>Min- </a:t>
            </a:r>
            <a:r>
              <a:rPr lang="sv-SE" dirty="0"/>
              <a:t>och </a:t>
            </a:r>
            <a:r>
              <a:rPr lang="sv-SE" dirty="0" smtClean="0"/>
              <a:t>maxvärden</a:t>
            </a:r>
            <a:endParaRPr lang="sv-SE" dirty="0"/>
          </a:p>
          <a:p>
            <a:r>
              <a:rPr lang="sv-SE" dirty="0" smtClean="0"/>
              <a:t>Antal </a:t>
            </a:r>
            <a:r>
              <a:rPr lang="sv-SE" dirty="0"/>
              <a:t>överskridanden av </a:t>
            </a:r>
            <a:r>
              <a:rPr lang="sv-SE" dirty="0" smtClean="0"/>
              <a:t>miljökvalitetsnormerna</a:t>
            </a:r>
            <a:endParaRPr lang="sv-SE" dirty="0"/>
          </a:p>
          <a:p>
            <a:r>
              <a:rPr lang="sv-SE" dirty="0" smtClean="0"/>
              <a:t>Redovisning av datatillgänglighet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Månadsrapporter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© OPSIS AB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928676"/>
            <a:ext cx="3057109" cy="43806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79" y="908720"/>
            <a:ext cx="3139369" cy="43806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80" y="1715356"/>
            <a:ext cx="3090059" cy="43806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7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mall_ApplTraining_Copenhagen_2013">
  <a:themeElements>
    <a:clrScheme name="Opsis 20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75756"/>
      </a:accent1>
      <a:accent2>
        <a:srgbClr val="25316A"/>
      </a:accent2>
      <a:accent3>
        <a:srgbClr val="FFFFFF"/>
      </a:accent3>
      <a:accent4>
        <a:srgbClr val="000000"/>
      </a:accent4>
      <a:accent5>
        <a:srgbClr val="FFDD00"/>
      </a:accent5>
      <a:accent6>
        <a:srgbClr val="CCCCCC"/>
      </a:accent6>
      <a:hlink>
        <a:srgbClr val="25316A"/>
      </a:hlink>
      <a:folHlink>
        <a:srgbClr val="2531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5FF8A36-52F5-46E1-9A02-B0E2568BCBB4}" vid="{1454E26E-C369-4432-9882-EDDE469CE8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764</Words>
  <Application>Microsoft Office PowerPoint</Application>
  <PresentationFormat>Bredbild</PresentationFormat>
  <Paragraphs>189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HelveticaNeueLT Com 45 Lt</vt:lpstr>
      <vt:lpstr>HelveticaNeueLT Com 77 BdCn</vt:lpstr>
      <vt:lpstr>Times New Roman</vt:lpstr>
      <vt:lpstr>PPT-mall_ApplTraining_Copenhagen_2013</vt:lpstr>
      <vt:lpstr>OPSIS MÄTTJÄNST  Dalarnas Luftvårdsförbund</vt:lpstr>
      <vt:lpstr>OPSIS!</vt:lpstr>
      <vt:lpstr>DOAS i verkligheten</vt:lpstr>
      <vt:lpstr>Teknisk utveckling</vt:lpstr>
      <vt:lpstr>Övervakning av omgivningsluft</vt:lpstr>
      <vt:lpstr>“OMS”?</vt:lpstr>
      <vt:lpstr>Vad gör OPSIS / OMS?</vt:lpstr>
      <vt:lpstr>Vad får mottagarna?</vt:lpstr>
      <vt:lpstr>Månadsrapporter</vt:lpstr>
      <vt:lpstr>Sveriges stationer.</vt:lpstr>
      <vt:lpstr>OPSIS Mättjänst i Sverige</vt:lpstr>
      <vt:lpstr>Mätplatserna i Dalarna</vt:lpstr>
      <vt:lpstr>Falun, Svärdsjögatan. </vt:lpstr>
      <vt:lpstr>Hedemora, Gussarvsgatan</vt:lpstr>
      <vt:lpstr>Hedemora, Gussarvsgatan</vt:lpstr>
      <vt:lpstr>Hedemora, Gussarvsgatan</vt:lpstr>
      <vt:lpstr>Hedemora, Gussarvsgatan</vt:lpstr>
      <vt:lpstr>Hedemora, Gussarvsgatan</vt:lpstr>
      <vt:lpstr>PowerPoint-presentation</vt:lpstr>
    </vt:vector>
  </TitlesOfParts>
  <Company>OPSIS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Bengt Löfstedt</dc:creator>
  <cp:lastModifiedBy>Cristina</cp:lastModifiedBy>
  <cp:revision>133</cp:revision>
  <dcterms:created xsi:type="dcterms:W3CDTF">2017-06-29T12:13:58Z</dcterms:created>
  <dcterms:modified xsi:type="dcterms:W3CDTF">2020-03-25T10:09:03Z</dcterms:modified>
</cp:coreProperties>
</file>